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tif" ContentType="image/tiff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9" r:id="rId3"/>
    <p:sldId id="257" r:id="rId4"/>
    <p:sldId id="258" r:id="rId5"/>
    <p:sldId id="264" r:id="rId6"/>
    <p:sldId id="260" r:id="rId7"/>
    <p:sldId id="261" r:id="rId8"/>
    <p:sldId id="262" r:id="rId9"/>
    <p:sldId id="267" r:id="rId10"/>
    <p:sldId id="263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50" d="100"/>
          <a:sy n="50" d="100"/>
        </p:scale>
        <p:origin x="-1496" y="-6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printerSettings" Target="printerSettings/printerSettings1.bin"/><Relationship Id="rId14" Type="http://schemas.openxmlformats.org/officeDocument/2006/relationships/presProps" Target="presProps.xml"/><Relationship Id="rId15" Type="http://schemas.openxmlformats.org/officeDocument/2006/relationships/viewProps" Target="viewProps.xml"/><Relationship Id="rId16" Type="http://schemas.openxmlformats.org/officeDocument/2006/relationships/theme" Target="theme/theme1.xml"/><Relationship Id="rId17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CH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27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831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46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062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4751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70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3808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627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9509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1451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47602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CH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CH" smtClean="0"/>
              <a:t>Click to edit Master text styles</a:t>
            </a:r>
          </a:p>
          <a:p>
            <a:pPr lvl="1"/>
            <a:r>
              <a:rPr lang="fr-CH" smtClean="0"/>
              <a:t>Second level</a:t>
            </a:r>
          </a:p>
          <a:p>
            <a:pPr lvl="2"/>
            <a:r>
              <a:rPr lang="fr-CH" smtClean="0"/>
              <a:t>Third level</a:t>
            </a:r>
          </a:p>
          <a:p>
            <a:pPr lvl="3"/>
            <a:r>
              <a:rPr lang="fr-CH" smtClean="0"/>
              <a:t>Fourth level</a:t>
            </a:r>
          </a:p>
          <a:p>
            <a:pPr lvl="4"/>
            <a:r>
              <a:rPr lang="fr-CH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30FA8-DF3E-2A4D-A229-F0F444DEA62D}" type="datetimeFigureOut">
              <a:rPr lang="en-US" smtClean="0"/>
              <a:t>27/10/15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9AF21-1F1A-1C45-A991-F70D3561D7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564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tif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6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9662" y="-143113"/>
            <a:ext cx="14441600" cy="7101723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417600"/>
            <a:ext cx="6400800" cy="1752600"/>
          </a:xfrm>
        </p:spPr>
        <p:txBody>
          <a:bodyPr/>
          <a:lstStyle/>
          <a:p>
            <a:r>
              <a:rPr lang="en-US" dirty="0" smtClean="0">
                <a:solidFill>
                  <a:schemeClr val="tx1"/>
                </a:solidFill>
              </a:rPr>
              <a:t>A NAVAL ENGAGEMENT THAT CHANGED THE COURSE OF WW1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71728"/>
            <a:ext cx="7772400" cy="1470025"/>
          </a:xfrm>
        </p:spPr>
        <p:txBody>
          <a:bodyPr/>
          <a:lstStyle/>
          <a:p>
            <a:r>
              <a:rPr lang="en-US" dirty="0" smtClean="0"/>
              <a:t>JUTLAND.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66840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ationaalArchief_uboat155Lond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6" y="17888"/>
            <a:ext cx="9710928" cy="6858000"/>
          </a:xfrm>
          <a:prstGeom prst="rect">
            <a:avLst/>
          </a:prstGeom>
        </p:spPr>
      </p:pic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125196" y="-419116"/>
            <a:ext cx="10820773" cy="2035788"/>
          </a:xfrm>
        </p:spPr>
        <p:txBody>
          <a:bodyPr>
            <a:normAutofit/>
          </a:bodyPr>
          <a:lstStyle/>
          <a:p>
            <a:pPr algn="l"/>
            <a:r>
              <a:rPr lang="en-US" sz="4000" dirty="0" smtClean="0">
                <a:solidFill>
                  <a:srgbClr val="E46C0A"/>
                </a:solidFill>
              </a:rPr>
              <a:t>MERCHANT SHIPPING LOSSES DECLINED</a:t>
            </a:r>
            <a:br>
              <a:rPr lang="en-US" sz="4000" dirty="0" smtClean="0">
                <a:solidFill>
                  <a:srgbClr val="E46C0A"/>
                </a:solidFill>
              </a:rPr>
            </a:br>
            <a:endParaRPr lang="en-US" sz="2400" dirty="0" smtClean="0">
              <a:solidFill>
                <a:srgbClr val="E46C0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8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4711680086_ac0c7a317c_z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3427" y="5"/>
            <a:ext cx="10537024" cy="7030171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3807827" y="-762453"/>
            <a:ext cx="9469298" cy="281519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JUTLAND’S OUTCOME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The Royal Navy maintained surface control</a:t>
            </a:r>
            <a:b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- The submarine peril was defeated  </a:t>
            </a:r>
          </a:p>
        </p:txBody>
      </p:sp>
    </p:spTree>
    <p:extLst>
      <p:ext uri="{BB962C8B-B14F-4D97-AF65-F5344CB8AC3E}">
        <p14:creationId xmlns:p14="http://schemas.microsoft.com/office/powerpoint/2010/main" val="89122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0.1.memorial logo X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4755" y="-751957"/>
            <a:ext cx="5912386" cy="83612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4478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SCN06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0201" y="0"/>
            <a:ext cx="15922829" cy="7054706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70244"/>
            <a:ext cx="8229600" cy="175267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50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 smtClean="0">
                <a:solidFill>
                  <a:srgbClr val="FFFF00"/>
                </a:solidFill>
              </a:rPr>
              <a:t>WHAT WAS JUTLAND?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6100" dirty="0" smtClean="0">
                <a:solidFill>
                  <a:srgbClr val="FFFF00"/>
                </a:solidFill>
              </a:rPr>
              <a:t>-</a:t>
            </a:r>
            <a:r>
              <a:rPr lang="en-US" sz="6900" dirty="0" smtClean="0">
                <a:solidFill>
                  <a:srgbClr val="FFFF00"/>
                </a:solidFill>
              </a:rPr>
              <a:t> </a:t>
            </a:r>
            <a:r>
              <a:rPr lang="en-US" sz="3400" dirty="0" smtClean="0">
                <a:solidFill>
                  <a:srgbClr val="FFFF00"/>
                </a:solidFill>
              </a:rPr>
              <a:t>Largest dreadnought naval battle in history</a:t>
            </a:r>
          </a:p>
          <a:p>
            <a:pPr algn="l"/>
            <a:r>
              <a:rPr lang="en-US" sz="6100" dirty="0" smtClean="0">
                <a:solidFill>
                  <a:srgbClr val="FFFF00"/>
                </a:solidFill>
              </a:rPr>
              <a:t>- </a:t>
            </a:r>
            <a:r>
              <a:rPr lang="en-US" sz="3400" dirty="0" smtClean="0">
                <a:solidFill>
                  <a:srgbClr val="FFFF00"/>
                </a:solidFill>
              </a:rPr>
              <a:t>Fought over 12 hours – from May 31</a:t>
            </a:r>
            <a:r>
              <a:rPr lang="en-US" sz="3400" baseline="30000" dirty="0" smtClean="0">
                <a:solidFill>
                  <a:srgbClr val="FFFF00"/>
                </a:solidFill>
              </a:rPr>
              <a:t>st</a:t>
            </a:r>
            <a:r>
              <a:rPr lang="en-US" sz="3400" dirty="0" smtClean="0">
                <a:solidFill>
                  <a:srgbClr val="FFFF00"/>
                </a:solidFill>
              </a:rPr>
              <a:t> to June 1</a:t>
            </a:r>
            <a:r>
              <a:rPr lang="en-US" sz="3400" baseline="30000" dirty="0" smtClean="0">
                <a:solidFill>
                  <a:srgbClr val="FFFF00"/>
                </a:solidFill>
              </a:rPr>
              <a:t>st</a:t>
            </a:r>
            <a:r>
              <a:rPr lang="en-US" sz="3400" dirty="0" smtClean="0">
                <a:solidFill>
                  <a:srgbClr val="FFFF00"/>
                </a:solidFill>
              </a:rPr>
              <a:t> 1916</a:t>
            </a:r>
          </a:p>
        </p:txBody>
      </p:sp>
    </p:spTree>
    <p:extLst>
      <p:ext uri="{BB962C8B-B14F-4D97-AF65-F5344CB8AC3E}">
        <p14:creationId xmlns:p14="http://schemas.microsoft.com/office/powerpoint/2010/main" val="4287919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1910 n198vdTann0056.t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60" y="0"/>
            <a:ext cx="9861356" cy="6893776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7942" y="50437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chemeClr val="accent2"/>
                </a:solidFill>
              </a:rPr>
              <a:t>HOW LARGE WAS JUTLAND?</a:t>
            </a:r>
            <a:br>
              <a:rPr lang="en-US" dirty="0" smtClean="0">
                <a:solidFill>
                  <a:schemeClr val="accent2"/>
                </a:solidFill>
              </a:rPr>
            </a:br>
            <a:r>
              <a:rPr lang="en-US" sz="3600" dirty="0" smtClean="0">
                <a:solidFill>
                  <a:schemeClr val="accent2"/>
                </a:solidFill>
              </a:rPr>
              <a:t>- </a:t>
            </a:r>
            <a:r>
              <a:rPr lang="en-US" sz="2700" dirty="0" smtClean="0">
                <a:solidFill>
                  <a:schemeClr val="accent2"/>
                </a:solidFill>
              </a:rPr>
              <a:t>249 ships of war </a:t>
            </a:r>
            <a:br>
              <a:rPr lang="en-US" sz="2700" dirty="0" smtClean="0">
                <a:solidFill>
                  <a:schemeClr val="accent2"/>
                </a:solidFill>
              </a:rPr>
            </a:br>
            <a:r>
              <a:rPr lang="en-US" sz="2700" dirty="0" smtClean="0">
                <a:solidFill>
                  <a:schemeClr val="accent2"/>
                </a:solidFill>
              </a:rPr>
              <a:t>- 28 British &amp; 16 German dreadnoughts </a:t>
            </a:r>
            <a:br>
              <a:rPr lang="en-US" sz="2700" dirty="0" smtClean="0">
                <a:solidFill>
                  <a:schemeClr val="accent2"/>
                </a:solidFill>
              </a:rPr>
            </a:br>
            <a:r>
              <a:rPr lang="en-US" sz="2700" dirty="0" smtClean="0">
                <a:solidFill>
                  <a:schemeClr val="accent2"/>
                </a:solidFill>
              </a:rPr>
              <a:t>- 96,000 sailors</a:t>
            </a:r>
            <a:endParaRPr lang="en-US" sz="27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34918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ms_seydlitz_damag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0974" y="-35776"/>
            <a:ext cx="9658073" cy="7122829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4893764"/>
            <a:ext cx="9469298" cy="2035788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LOSSES HEAVIER FOR THE BRITISH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- </a:t>
            </a:r>
            <a:r>
              <a:rPr lang="en-US" sz="2400" dirty="0" smtClean="0">
                <a:solidFill>
                  <a:srgbClr val="FFFF00"/>
                </a:solidFill>
              </a:rPr>
              <a:t>5,672 British and 2,115 German sailors killed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 Four Admirals killed in action</a:t>
            </a:r>
          </a:p>
        </p:txBody>
      </p:sp>
    </p:spTree>
    <p:extLst>
      <p:ext uri="{BB962C8B-B14F-4D97-AF65-F5344CB8AC3E}">
        <p14:creationId xmlns:p14="http://schemas.microsoft.com/office/powerpoint/2010/main" val="743081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eeschlacht-Skagerrak-1916-Fot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5807" y="-178885"/>
            <a:ext cx="10813593" cy="7209062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0" y="130810"/>
            <a:ext cx="9469298" cy="281519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  <a:t>SEARCHING QUESTIONS WERE ASKED</a:t>
            </a:r>
            <a:br>
              <a:rPr lang="en-US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400" dirty="0">
                <a:solidFill>
                  <a:schemeClr val="accent6">
                    <a:lumMod val="75000"/>
                  </a:schemeClr>
                </a:solidFill>
              </a:rPr>
              <a:t>Why had the Royal navy not annihilated its opponent? </a:t>
            </a:r>
            <a:br>
              <a:rPr lang="en-US" sz="2400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3200" dirty="0" smtClean="0">
                <a:solidFill>
                  <a:schemeClr val="accent6">
                    <a:lumMod val="75000"/>
                  </a:schemeClr>
                </a:solidFill>
              </a:rPr>
              <a:t>- 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Why did British battle-cruisers suffer  catastrophic explosions?</a:t>
            </a:r>
            <a:b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</a:b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-  What went wrong with British signaling, </a:t>
            </a:r>
            <a:r>
              <a:rPr lang="en-US" sz="2400" dirty="0" err="1" smtClean="0">
                <a:solidFill>
                  <a:schemeClr val="accent6">
                    <a:lumMod val="75000"/>
                  </a:schemeClr>
                </a:solidFill>
              </a:rPr>
              <a:t>british</a:t>
            </a:r>
            <a: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  <a:t> ship design, shells etc.? </a:t>
            </a:r>
            <a:br>
              <a:rPr lang="en-US" sz="2400" dirty="0" smtClean="0">
                <a:solidFill>
                  <a:schemeClr val="accent6">
                    <a:lumMod val="75000"/>
                  </a:schemeClr>
                </a:solidFill>
              </a:rPr>
            </a:br>
            <a:endParaRPr lang="en-US" sz="2400" dirty="0" smtClean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788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-boat-sinks-merchant-ship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179" y="0"/>
            <a:ext cx="10633753" cy="6858000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3383" y="2560589"/>
            <a:ext cx="10479810" cy="2035788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UN-RESTRICTED SUBMARINE WARFARE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- </a:t>
            </a:r>
            <a:r>
              <a:rPr lang="en-US" sz="2400" dirty="0" smtClean="0">
                <a:solidFill>
                  <a:srgbClr val="FFFF00"/>
                </a:solidFill>
              </a:rPr>
              <a:t>Germany would sink any merchant ship in the war zone without warning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April 6</a:t>
            </a:r>
            <a:r>
              <a:rPr lang="en-US" sz="2400" baseline="30000" dirty="0" smtClean="0">
                <a:solidFill>
                  <a:srgbClr val="FFFF00"/>
                </a:solidFill>
              </a:rPr>
              <a:t>th</a:t>
            </a:r>
            <a:r>
              <a:rPr lang="en-US" sz="2400" dirty="0" smtClean="0">
                <a:solidFill>
                  <a:srgbClr val="FFFF00"/>
                </a:solidFill>
              </a:rPr>
              <a:t> America declared war joining the allied cause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By April, U-boats were sinking or damaging 960,000 tons of merchant shipping a month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Britain was near the end of supplied  </a:t>
            </a:r>
          </a:p>
        </p:txBody>
      </p:sp>
    </p:spTree>
    <p:extLst>
      <p:ext uri="{BB962C8B-B14F-4D97-AF65-F5344CB8AC3E}">
        <p14:creationId xmlns:p14="http://schemas.microsoft.com/office/powerpoint/2010/main" val="210788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“H12” Type Flying Boat. 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542" y="-519737"/>
            <a:ext cx="11422950" cy="7495278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-17887" y="4446547"/>
            <a:ext cx="10820773" cy="2035788"/>
          </a:xfrm>
        </p:spPr>
        <p:txBody>
          <a:bodyPr>
            <a:normAutofit fontScale="90000"/>
          </a:bodyPr>
          <a:lstStyle/>
          <a:p>
            <a:pPr algn="l"/>
            <a:r>
              <a:rPr lang="en-US" sz="4000" dirty="0" smtClean="0">
                <a:solidFill>
                  <a:srgbClr val="FFFF00"/>
                </a:solidFill>
              </a:rPr>
              <a:t>NEW WEAPONS WON BY END 1917</a:t>
            </a:r>
            <a:r>
              <a:rPr lang="en-US" dirty="0" smtClean="0">
                <a:solidFill>
                  <a:srgbClr val="FFFF00"/>
                </a:solidFill>
              </a:rPr>
              <a:t/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2800" dirty="0" smtClean="0">
                <a:solidFill>
                  <a:srgbClr val="FFFF00"/>
                </a:solidFill>
              </a:rPr>
              <a:t>- U.S. </a:t>
            </a:r>
            <a:r>
              <a:rPr lang="en-US" sz="2400" dirty="0" smtClean="0">
                <a:solidFill>
                  <a:srgbClr val="FFFF00"/>
                </a:solidFill>
              </a:rPr>
              <a:t>destroyers vital for convoy duty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U.S. Flying boats for recon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New mines, a new howitzer launched depth-charge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Early stages of sonar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A huge civilian fleet of patrol boats, disguised &amp; armed merchantmen (Q ships)</a:t>
            </a:r>
          </a:p>
        </p:txBody>
      </p:sp>
    </p:spTree>
    <p:extLst>
      <p:ext uri="{BB962C8B-B14F-4D97-AF65-F5344CB8AC3E}">
        <p14:creationId xmlns:p14="http://schemas.microsoft.com/office/powerpoint/2010/main" val="21078895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SCN011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4629" y="-76200"/>
            <a:ext cx="11516512" cy="7048065"/>
          </a:xfrm>
          <a:prstGeom prst="rect">
            <a:avLst/>
          </a:prstGeom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734257" y="-449635"/>
            <a:ext cx="9469298" cy="2815199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solidFill>
                  <a:srgbClr val="FFFF00"/>
                </a:solidFill>
              </a:rPr>
              <a:t>THE GERMAN REVOLUTION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3200" dirty="0" smtClean="0">
                <a:solidFill>
                  <a:srgbClr val="FFFF00"/>
                </a:solidFill>
              </a:rPr>
              <a:t>- </a:t>
            </a:r>
            <a:r>
              <a:rPr lang="en-US" sz="2400" dirty="0" smtClean="0">
                <a:solidFill>
                  <a:srgbClr val="FFFF00"/>
                </a:solidFill>
              </a:rPr>
              <a:t>After Jutland the fleet only sortied once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 Morale collapsed and the navy mutinied  </a:t>
            </a:r>
            <a:br>
              <a:rPr lang="en-US" sz="2400" dirty="0" smtClean="0">
                <a:solidFill>
                  <a:srgbClr val="FFFF00"/>
                </a:solidFill>
              </a:rPr>
            </a:br>
            <a:r>
              <a:rPr lang="en-US" sz="2400" dirty="0" smtClean="0">
                <a:solidFill>
                  <a:srgbClr val="FFFF00"/>
                </a:solidFill>
              </a:rPr>
              <a:t>- Germany fell into a larger political revolution</a:t>
            </a:r>
          </a:p>
        </p:txBody>
      </p:sp>
    </p:spTree>
    <p:extLst>
      <p:ext uri="{BB962C8B-B14F-4D97-AF65-F5344CB8AC3E}">
        <p14:creationId xmlns:p14="http://schemas.microsoft.com/office/powerpoint/2010/main" val="8912257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</TotalTime>
  <Words>49</Words>
  <Application>Microsoft Macintosh PowerPoint</Application>
  <PresentationFormat>On-screen Show (4:3)</PresentationFormat>
  <Paragraphs>12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JUTLAND. </vt:lpstr>
      <vt:lpstr>PowerPoint Presentation</vt:lpstr>
      <vt:lpstr>PowerPoint Presentation</vt:lpstr>
      <vt:lpstr>HOW LARGE WAS JUTLAND? - 249 ships of war  - 28 British &amp; 16 German dreadnoughts  - 96,000 sailors</vt:lpstr>
      <vt:lpstr>LOSSES HEAVIER FOR THE BRITISH - 5,672 British and 2,115 German sailors killed -  Four Admirals killed in action</vt:lpstr>
      <vt:lpstr>SEARCHING QUESTIONS WERE ASKED - Why had the Royal navy not annihilated its opponent?  - Why did British battle-cruisers suffer  catastrophic explosions? -  What went wrong with British signaling, british ship design, shells etc.?  </vt:lpstr>
      <vt:lpstr>UN-RESTRICTED SUBMARINE WARFARE - Germany would sink any merchant ship in the war zone without warning - April 6th America declared war joining the allied cause - By April, U-boats were sinking or damaging 960,000 tons of merchant shipping a month - Britain was near the end of supplied  </vt:lpstr>
      <vt:lpstr>NEW WEAPONS WON BY END 1917 - U.S. destroyers vital for convoy duty - U.S. Flying boats for recon - New mines, a new howitzer launched depth-charge - Early stages of sonar - A huge civilian fleet of patrol boats, disguised &amp; armed merchantmen (Q ships)</vt:lpstr>
      <vt:lpstr>THE GERMAN REVOLUTION - After Jutland the fleet only sortied once -  Morale collapsed and the navy mutinied   - Germany fell into a larger political revolution</vt:lpstr>
      <vt:lpstr>MERCHANT SHIPPING LOSSES DECLINED </vt:lpstr>
      <vt:lpstr>JUTLAND’S OUTCOME - The Royal Navy maintained surface control - The submarine peril was defeated  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JUTLAND. </dc:title>
  <dc:creator>Nick Jellicoe</dc:creator>
  <cp:lastModifiedBy>Nick Jellicoe</cp:lastModifiedBy>
  <cp:revision>8</cp:revision>
  <dcterms:created xsi:type="dcterms:W3CDTF">2015-10-27T09:52:41Z</dcterms:created>
  <dcterms:modified xsi:type="dcterms:W3CDTF">2015-10-27T11:33:59Z</dcterms:modified>
</cp:coreProperties>
</file>