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7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6" r:id="rId14"/>
    <p:sldId id="275" r:id="rId15"/>
    <p:sldId id="264" r:id="rId16"/>
    <p:sldId id="267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1496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3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0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7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0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8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51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4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6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662" y="-143113"/>
            <a:ext cx="14441600" cy="71017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17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PHASES OF THE BATTLE OF JUTLAND MAY 31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– JUNE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1916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728"/>
            <a:ext cx="7772400" cy="1470025"/>
          </a:xfrm>
        </p:spPr>
        <p:txBody>
          <a:bodyPr/>
          <a:lstStyle/>
          <a:p>
            <a:r>
              <a:rPr lang="en-US" dirty="0" smtClean="0"/>
              <a:t>JUTLAND.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8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398.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802" y="0"/>
            <a:ext cx="14589919" cy="710248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0200" y="377378"/>
            <a:ext cx="9479296" cy="19848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 DEPLOYMENT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Jellicoe re-structures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24 </a:t>
            </a: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dreadnoughts into a battle line </a:t>
            </a:r>
            <a:b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able to bring all guns to bear</a:t>
            </a: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7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- Does not know where the German main fleet is and</a:t>
            </a:r>
            <a:b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700" dirty="0" smtClean="0">
                <a:solidFill>
                  <a:schemeClr val="accent6">
                    <a:lumMod val="75000"/>
                  </a:schemeClr>
                </a:solidFill>
              </a:rPr>
              <a:t> visibility is very bad</a:t>
            </a:r>
            <a:endParaRPr lang="en-US" sz="27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5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yal Oak?_turrets_inver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136910"/>
            <a:ext cx="9220200" cy="933075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8000" y="1369789"/>
            <a:ext cx="9479296" cy="19848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3.</a:t>
            </a:r>
            <a:r>
              <a:rPr lang="en-US" dirty="0" smtClean="0">
                <a:solidFill>
                  <a:srgbClr val="FFFF00"/>
                </a:solidFill>
              </a:rPr>
              <a:t>THE DEPLOYMENT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- </a:t>
            </a:r>
            <a:r>
              <a:rPr lang="en-US" sz="2700" dirty="0" smtClean="0">
                <a:solidFill>
                  <a:srgbClr val="FFFF00"/>
                </a:solidFill>
              </a:rPr>
              <a:t>Jellicoe bends the line south catching the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Germans inside the fire of almost 200 guns</a:t>
            </a:r>
            <a:r>
              <a:rPr lang="en-US" sz="2700" dirty="0">
                <a:solidFill>
                  <a:srgbClr val="FFFF00"/>
                </a:solidFill>
              </a:rPr>
              <a:t/>
            </a:r>
            <a:br>
              <a:rPr lang="en-US" sz="2700" dirty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The German ships take huge punishment but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manage to turn away and then come back</a:t>
            </a:r>
            <a:endParaRPr lang="en-US" sz="27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8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pedo_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129903"/>
            <a:ext cx="10671984" cy="777530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7000" y="379189"/>
            <a:ext cx="9479296" cy="19848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4.</a:t>
            </a:r>
            <a:r>
              <a:rPr lang="en-US" dirty="0" smtClean="0">
                <a:solidFill>
                  <a:srgbClr val="FFFF00"/>
                </a:solidFill>
              </a:rPr>
              <a:t>THE TURN AWAY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- </a:t>
            </a:r>
            <a:r>
              <a:rPr lang="en-US" sz="2700" dirty="0" smtClean="0">
                <a:solidFill>
                  <a:srgbClr val="FFFF00"/>
                </a:solidFill>
              </a:rPr>
              <a:t>The two battle lines parallel each other. The only hope of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getting away is for a suicidal torpedo attack on the </a:t>
            </a:r>
            <a:r>
              <a:rPr lang="en-US" sz="2700" dirty="0" err="1" smtClean="0">
                <a:solidFill>
                  <a:srgbClr val="FFFF00"/>
                </a:solidFill>
              </a:rPr>
              <a:t>british</a:t>
            </a:r>
            <a:r>
              <a:rPr lang="en-US" sz="2700" dirty="0" smtClean="0">
                <a:solidFill>
                  <a:srgbClr val="FFFF00"/>
                </a:solidFill>
              </a:rPr>
              <a:t> line.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Jellicoe turns his ships away. His ships and the </a:t>
            </a:r>
            <a:r>
              <a:rPr lang="en-US" sz="2700" dirty="0" err="1" smtClean="0">
                <a:solidFill>
                  <a:srgbClr val="FFFF00"/>
                </a:solidFill>
              </a:rPr>
              <a:t>torpedos</a:t>
            </a:r>
            <a:r>
              <a:rPr lang="en-US" sz="2700" dirty="0" smtClean="0">
                <a:solidFill>
                  <a:srgbClr val="FFFF00"/>
                </a:solidFill>
              </a:rPr>
              <a:t>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would not meet at high speed and the stern profile but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smaller than a  broadside.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Admiral </a:t>
            </a:r>
            <a:r>
              <a:rPr lang="en-US" sz="2700" dirty="0" err="1" smtClean="0">
                <a:solidFill>
                  <a:srgbClr val="FFFF00"/>
                </a:solidFill>
              </a:rPr>
              <a:t>Scheer’s</a:t>
            </a:r>
            <a:r>
              <a:rPr lang="en-US" sz="2700" dirty="0" smtClean="0">
                <a:solidFill>
                  <a:srgbClr val="FFFF00"/>
                </a:solidFill>
              </a:rPr>
              <a:t> tactic worked. Jellicoe lost contact.</a:t>
            </a:r>
            <a:endParaRPr lang="en-US" sz="27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8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t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23" y="-571273"/>
            <a:ext cx="9771423" cy="783567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79296" cy="19848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THE NIGHT ACTIONS</a:t>
            </a:r>
            <a:r>
              <a:rPr lang="en-US" sz="3600" dirty="0" smtClean="0">
                <a:solidFill>
                  <a:srgbClr val="FFFF00"/>
                </a:solidFill>
              </a:rPr>
              <a:t>-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- </a:t>
            </a:r>
            <a:r>
              <a:rPr lang="en-US" sz="2700" dirty="0" smtClean="0">
                <a:solidFill>
                  <a:srgbClr val="FFFF00"/>
                </a:solidFill>
              </a:rPr>
              <a:t>The Germans have to break through Jellicoe’s ships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to get to the safety of their </a:t>
            </a:r>
            <a:r>
              <a:rPr lang="en-US" sz="2700" dirty="0" err="1" smtClean="0">
                <a:solidFill>
                  <a:srgbClr val="FFFF00"/>
                </a:solidFill>
              </a:rPr>
              <a:t>harbours</a:t>
            </a:r>
            <a:r>
              <a:rPr lang="en-US" sz="2700" dirty="0" smtClean="0">
                <a:solidFill>
                  <a:srgbClr val="FFFF00"/>
                </a:solidFill>
              </a:rPr>
              <a:t>.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 </a:t>
            </a:r>
            <a:r>
              <a:rPr lang="en-US" sz="2700" dirty="0" err="1" smtClean="0">
                <a:solidFill>
                  <a:srgbClr val="FFFF00"/>
                </a:solidFill>
              </a:rPr>
              <a:t>Scheer</a:t>
            </a:r>
            <a:r>
              <a:rPr lang="en-US" sz="2700" dirty="0" smtClean="0">
                <a:solidFill>
                  <a:srgbClr val="FFFF00"/>
                </a:solidFill>
              </a:rPr>
              <a:t> knows from intercepted signals that the gap between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the dreadnoughts and the rear destroyer screens is the weak spot</a:t>
            </a:r>
            <a:endParaRPr lang="en-US" sz="27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9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law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400"/>
            <a:ext cx="9534161" cy="692150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785588"/>
            <a:ext cx="9479296" cy="3913411"/>
          </a:xfrm>
        </p:spPr>
        <p:txBody>
          <a:bodyPr>
            <a:normAutofit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THE NIGHT ACTIONS</a:t>
            </a:r>
            <a:r>
              <a:rPr lang="en-US" sz="3600" dirty="0" smtClean="0">
                <a:solidFill>
                  <a:srgbClr val="FFFF00"/>
                </a:solidFill>
              </a:rPr>
              <a:t>-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There are 7 savage – but </a:t>
            </a:r>
            <a:r>
              <a:rPr lang="en-US" sz="2700" dirty="0" err="1" smtClean="0">
                <a:solidFill>
                  <a:srgbClr val="FFFF00"/>
                </a:solidFill>
              </a:rPr>
              <a:t>unsuccesful</a:t>
            </a:r>
            <a:r>
              <a:rPr lang="en-US" sz="2700" dirty="0" smtClean="0">
                <a:solidFill>
                  <a:srgbClr val="FFFF00"/>
                </a:solidFill>
              </a:rPr>
              <a:t> - night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engagements between 1,000 ton </a:t>
            </a:r>
            <a:r>
              <a:rPr lang="en-US" sz="2700" dirty="0" err="1" smtClean="0">
                <a:solidFill>
                  <a:srgbClr val="FFFF00"/>
                </a:solidFill>
              </a:rPr>
              <a:t>british</a:t>
            </a:r>
            <a:r>
              <a:rPr lang="en-US" sz="2700" dirty="0" smtClean="0">
                <a:solidFill>
                  <a:srgbClr val="FFFF00"/>
                </a:solidFill>
              </a:rPr>
              <a:t> destroyers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 and 20,000 German dreadnoughts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Jellicoe is informed of these by local commanders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nor by the Admiralty of the intelligence showing that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err="1" smtClean="0">
                <a:solidFill>
                  <a:srgbClr val="FFFF00"/>
                </a:solidFill>
              </a:rPr>
              <a:t>Scheer</a:t>
            </a:r>
            <a:r>
              <a:rPr lang="en-US" sz="2700" dirty="0" smtClean="0">
                <a:solidFill>
                  <a:srgbClr val="FFFF00"/>
                </a:solidFill>
              </a:rPr>
              <a:t> has chosen the short route home.  </a:t>
            </a:r>
            <a:endParaRPr lang="en-US" sz="27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8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s_seydlitz_da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4" y="-35776"/>
            <a:ext cx="9658073" cy="7122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487364"/>
            <a:ext cx="9469298" cy="203578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LOSSES HEAVIER FOR THE BRITISH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- </a:t>
            </a:r>
            <a:r>
              <a:rPr lang="en-US" sz="2400" dirty="0" smtClean="0">
                <a:solidFill>
                  <a:srgbClr val="FFFF00"/>
                </a:solidFill>
              </a:rPr>
              <a:t>5,672 British and 2,115 German sailors killed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 Four Admirals killed in action</a:t>
            </a:r>
          </a:p>
        </p:txBody>
      </p:sp>
    </p:spTree>
    <p:extLst>
      <p:ext uri="{BB962C8B-B14F-4D97-AF65-F5344CB8AC3E}">
        <p14:creationId xmlns:p14="http://schemas.microsoft.com/office/powerpoint/2010/main" val="7430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29" y="-76200"/>
            <a:ext cx="11516512" cy="704806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34257" y="-449635"/>
            <a:ext cx="9469298" cy="281519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THE GERMAN REVOLUTION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- </a:t>
            </a:r>
            <a:r>
              <a:rPr lang="en-US" sz="2400" dirty="0" smtClean="0">
                <a:solidFill>
                  <a:srgbClr val="FFFF00"/>
                </a:solidFill>
              </a:rPr>
              <a:t>After Jutland the fleet only sortied once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 Morale collapsed and the navy mutinied 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Germany fell into a larger political revolution</a:t>
            </a:r>
          </a:p>
        </p:txBody>
      </p:sp>
    </p:spTree>
    <p:extLst>
      <p:ext uri="{BB962C8B-B14F-4D97-AF65-F5344CB8AC3E}">
        <p14:creationId xmlns:p14="http://schemas.microsoft.com/office/powerpoint/2010/main" val="89122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11680086_ac0c7a317c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427" y="5"/>
            <a:ext cx="10537024" cy="703017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17099" y="4042801"/>
            <a:ext cx="9469298" cy="281519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JUTLAND’S OUTCOME</a:t>
            </a:r>
            <a:b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Royal Navy maintained surface control</a:t>
            </a:r>
            <a:b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The submarine peril was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defeated</a:t>
            </a:r>
            <a:b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Absence of annihilation encouraged reform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endParaRPr lang="en-US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2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.1.memorial logo 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55" y="-751957"/>
            <a:ext cx="5912386" cy="83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4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N06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01" y="0"/>
            <a:ext cx="15922829" cy="705470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0244"/>
            <a:ext cx="8229600" cy="175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FF00"/>
                </a:solidFill>
              </a:rPr>
              <a:t>WHAT WAS JUTLAND?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6100" dirty="0" smtClean="0">
                <a:solidFill>
                  <a:srgbClr val="FFFF00"/>
                </a:solidFill>
              </a:rPr>
              <a:t>-</a:t>
            </a:r>
            <a:r>
              <a:rPr lang="en-US" sz="6900" dirty="0" smtClean="0">
                <a:solidFill>
                  <a:srgbClr val="FFFF00"/>
                </a:solidFill>
              </a:rPr>
              <a:t> </a:t>
            </a:r>
            <a:r>
              <a:rPr lang="en-US" sz="3400" dirty="0" smtClean="0">
                <a:solidFill>
                  <a:srgbClr val="FFFF00"/>
                </a:solidFill>
              </a:rPr>
              <a:t>Largest dreadnought naval battle in history</a:t>
            </a:r>
          </a:p>
          <a:p>
            <a:pPr algn="l"/>
            <a:r>
              <a:rPr lang="en-US" sz="6100" dirty="0" smtClean="0">
                <a:solidFill>
                  <a:srgbClr val="FFFF00"/>
                </a:solidFill>
              </a:rPr>
              <a:t>- </a:t>
            </a:r>
            <a:r>
              <a:rPr lang="en-US" sz="3400" dirty="0" smtClean="0">
                <a:solidFill>
                  <a:srgbClr val="FFFF00"/>
                </a:solidFill>
              </a:rPr>
              <a:t>Fought over 12 hours – from May 31</a:t>
            </a:r>
            <a:r>
              <a:rPr lang="en-US" sz="3400" baseline="30000" dirty="0" smtClean="0">
                <a:solidFill>
                  <a:srgbClr val="FFFF00"/>
                </a:solidFill>
              </a:rPr>
              <a:t>st</a:t>
            </a:r>
            <a:r>
              <a:rPr lang="en-US" sz="3400" dirty="0" smtClean="0">
                <a:solidFill>
                  <a:srgbClr val="FFFF00"/>
                </a:solidFill>
              </a:rPr>
              <a:t> to June 1</a:t>
            </a:r>
            <a:r>
              <a:rPr lang="en-US" sz="3400" baseline="30000" dirty="0" smtClean="0">
                <a:solidFill>
                  <a:srgbClr val="FFFF00"/>
                </a:solidFill>
              </a:rPr>
              <a:t>st</a:t>
            </a:r>
            <a:r>
              <a:rPr lang="en-US" sz="3400" dirty="0" smtClean="0">
                <a:solidFill>
                  <a:srgbClr val="FFFF00"/>
                </a:solidFill>
              </a:rPr>
              <a:t> 1916</a:t>
            </a:r>
          </a:p>
        </p:txBody>
      </p:sp>
    </p:spTree>
    <p:extLst>
      <p:ext uri="{BB962C8B-B14F-4D97-AF65-F5344CB8AC3E}">
        <p14:creationId xmlns:p14="http://schemas.microsoft.com/office/powerpoint/2010/main" val="42879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1910 n198vdTann005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60" y="0"/>
            <a:ext cx="9861356" cy="68937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942" y="50437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HOW LARGE WAS JUTLAND?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- </a:t>
            </a:r>
            <a:r>
              <a:rPr lang="en-US" sz="2700" dirty="0" smtClean="0">
                <a:solidFill>
                  <a:schemeClr val="accent2"/>
                </a:solidFill>
              </a:rPr>
              <a:t>249 ships of war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- 28 British &amp; 16 German dreadnoughts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- 96,000 sailors</a:t>
            </a:r>
            <a:endParaRPr lang="en-US" sz="2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9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2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96" y="-177801"/>
            <a:ext cx="5620716" cy="7061201"/>
          </a:xfrm>
          <a:prstGeom prst="rect">
            <a:avLst/>
          </a:prstGeom>
        </p:spPr>
      </p:pic>
      <p:pic>
        <p:nvPicPr>
          <p:cNvPr id="2" name="Picture 1" descr="admiralschee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98" y="-177801"/>
            <a:ext cx="5267198" cy="851061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23342" y="3396356"/>
            <a:ext cx="8229600" cy="355962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THE CHAPTERS OF THE BATTLE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- </a:t>
            </a:r>
            <a:r>
              <a:rPr lang="en-US" sz="2700" dirty="0" smtClean="0">
                <a:solidFill>
                  <a:srgbClr val="FFFF00"/>
                </a:solidFill>
              </a:rPr>
              <a:t>1.The Battle-cruiser </a:t>
            </a:r>
            <a:r>
              <a:rPr lang="en-US" sz="2700" dirty="0">
                <a:solidFill>
                  <a:srgbClr val="FFFF00"/>
                </a:solidFill>
              </a:rPr>
              <a:t>a</a:t>
            </a:r>
            <a:r>
              <a:rPr lang="en-US" sz="2700" dirty="0" smtClean="0">
                <a:solidFill>
                  <a:srgbClr val="FFFF00"/>
                </a:solidFill>
              </a:rPr>
              <a:t>ction running south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- 2. The Battle-cruisers lead </a:t>
            </a:r>
            <a:r>
              <a:rPr lang="en-US" sz="2700" dirty="0" err="1" smtClean="0">
                <a:solidFill>
                  <a:srgbClr val="FFFF00"/>
                </a:solidFill>
              </a:rPr>
              <a:t>Scheer</a:t>
            </a:r>
            <a:r>
              <a:rPr lang="en-US" sz="2700" dirty="0" smtClean="0">
                <a:solidFill>
                  <a:srgbClr val="FFFF00"/>
                </a:solidFill>
              </a:rPr>
              <a:t> to Jellicoe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- 3. The British Fleet deployment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- 4. The British Turn Away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- 5. The Night Actions</a:t>
            </a:r>
            <a:endParaRPr lang="en-US" sz="27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911 n200moltke0065 Kopi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0" y="0"/>
            <a:ext cx="11074400" cy="611123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800" y="4405816"/>
            <a:ext cx="9479296" cy="137522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1. BATTLE CRUISER ACTION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- </a:t>
            </a:r>
            <a:r>
              <a:rPr lang="en-US" sz="2700" dirty="0" smtClean="0">
                <a:solidFill>
                  <a:schemeClr val="accent2"/>
                </a:solidFill>
              </a:rPr>
              <a:t>Beatty: 6 ship Battle-cruiser Fleet </a:t>
            </a:r>
            <a:r>
              <a:rPr lang="en-US" sz="2700" dirty="0" smtClean="0">
                <a:solidFill>
                  <a:schemeClr val="accent2"/>
                </a:solidFill>
              </a:rPr>
              <a:t>&amp;</a:t>
            </a:r>
            <a:r>
              <a:rPr lang="en-US" sz="2700" dirty="0" smtClean="0">
                <a:solidFill>
                  <a:schemeClr val="accent2"/>
                </a:solidFill>
              </a:rPr>
              <a:t> 4  15” battleships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- Hipper: 5 battle-cruisers</a:t>
            </a:r>
            <a:endParaRPr lang="en-US" sz="2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MS_Indefatigable_sin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08949" cy="7086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2800" y="421638"/>
            <a:ext cx="9479296" cy="13752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1.</a:t>
            </a:r>
            <a:r>
              <a:rPr lang="en-US" dirty="0" smtClean="0">
                <a:solidFill>
                  <a:schemeClr val="accent2"/>
                </a:solidFill>
              </a:rPr>
              <a:t>BATTLE CRUISER ACTION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- </a:t>
            </a:r>
            <a:r>
              <a:rPr lang="en-US" sz="2700" dirty="0" smtClean="0">
                <a:solidFill>
                  <a:schemeClr val="accent2"/>
                </a:solidFill>
              </a:rPr>
              <a:t>British lose 2 battle-cruisers (HMS Indefatigable and Queen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>
                <a:solidFill>
                  <a:schemeClr val="accent2"/>
                </a:solidFill>
              </a:rPr>
              <a:t> </a:t>
            </a:r>
            <a:r>
              <a:rPr lang="en-US" sz="2700" dirty="0" smtClean="0">
                <a:solidFill>
                  <a:schemeClr val="accent2"/>
                </a:solidFill>
              </a:rPr>
              <a:t>Mary at 16:01 and 16:26. </a:t>
            </a:r>
            <a:r>
              <a:rPr lang="en-US" sz="2700" dirty="0">
                <a:solidFill>
                  <a:schemeClr val="accent2"/>
                </a:solidFill>
              </a:rPr>
              <a:t/>
            </a:r>
            <a:br>
              <a:rPr lang="en-US" sz="2700" dirty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- More than 2,000 dead. Only 3 officers and 9 ratings survive the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massive magazine explosions</a:t>
            </a:r>
            <a:endParaRPr lang="en-US" sz="27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9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6-01 15.12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1" y="-76200"/>
            <a:ext cx="10869899" cy="7086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0" y="1410427"/>
            <a:ext cx="9479296" cy="13752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 smtClean="0">
                <a:solidFill>
                  <a:schemeClr val="accent2"/>
                </a:solidFill>
              </a:rPr>
              <a:t>1.</a:t>
            </a:r>
            <a:r>
              <a:rPr lang="en-US" dirty="0" smtClean="0">
                <a:solidFill>
                  <a:schemeClr val="accent2"/>
                </a:solidFill>
              </a:rPr>
              <a:t>BATTLE CRUISER ACTION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- </a:t>
            </a:r>
            <a:r>
              <a:rPr lang="en-US" sz="2700" dirty="0" smtClean="0">
                <a:solidFill>
                  <a:schemeClr val="accent2"/>
                </a:solidFill>
              </a:rPr>
              <a:t>Beatty’s forces spot main German battle fleet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coming north to spring the trap and turn around</a:t>
            </a:r>
          </a:p>
        </p:txBody>
      </p:sp>
    </p:spTree>
    <p:extLst>
      <p:ext uri="{BB962C8B-B14F-4D97-AF65-F5344CB8AC3E}">
        <p14:creationId xmlns:p14="http://schemas.microsoft.com/office/powerpoint/2010/main" val="200004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1-01 at 18.08.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600" y="-28980"/>
            <a:ext cx="11657412" cy="71917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1200" y="4517578"/>
            <a:ext cx="9479296" cy="1375222"/>
          </a:xfrm>
        </p:spPr>
        <p:txBody>
          <a:bodyPr>
            <a:normAutofit fontScale="90000"/>
          </a:bodyPr>
          <a:lstStyle/>
          <a:p>
            <a:pPr algn="l" defTabSz="101600">
              <a:tabLst>
                <a:tab pos="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2.</a:t>
            </a:r>
            <a:r>
              <a:rPr lang="en-US" dirty="0" smtClean="0">
                <a:solidFill>
                  <a:srgbClr val="FFFF00"/>
                </a:solidFill>
              </a:rPr>
              <a:t>BEATTY LEADS SCHEER TO JELLICOE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- </a:t>
            </a:r>
            <a:r>
              <a:rPr lang="en-US" sz="2700" dirty="0" smtClean="0">
                <a:solidFill>
                  <a:srgbClr val="FFFF00"/>
                </a:solidFill>
              </a:rPr>
              <a:t>Beatty </a:t>
            </a:r>
            <a:r>
              <a:rPr lang="en-US" sz="2700" dirty="0" err="1" smtClean="0">
                <a:solidFill>
                  <a:srgbClr val="FFFF00"/>
                </a:solidFill>
              </a:rPr>
              <a:t>succesfully</a:t>
            </a:r>
            <a:r>
              <a:rPr lang="en-US" sz="2700" dirty="0" smtClean="0">
                <a:solidFill>
                  <a:srgbClr val="FFFF00"/>
                </a:solidFill>
              </a:rPr>
              <a:t> leads the German main fleet to Jellicoe’s fleet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coming south. </a:t>
            </a:r>
            <a:br>
              <a:rPr lang="en-US" sz="2700" dirty="0" smtClean="0">
                <a:solidFill>
                  <a:srgbClr val="FFFF00"/>
                </a:solidFill>
              </a:rPr>
            </a:br>
            <a:r>
              <a:rPr lang="en-US" sz="2700" dirty="0" smtClean="0">
                <a:solidFill>
                  <a:srgbClr val="FFFF00"/>
                </a:solidFill>
              </a:rPr>
              <a:t>- His ships, especially HMS </a:t>
            </a:r>
            <a:r>
              <a:rPr lang="en-US" sz="2700" dirty="0" err="1" smtClean="0">
                <a:solidFill>
                  <a:srgbClr val="FFFF00"/>
                </a:solidFill>
              </a:rPr>
              <a:t>Warspite</a:t>
            </a:r>
            <a:r>
              <a:rPr lang="en-US" sz="2700" dirty="0" smtClean="0">
                <a:solidFill>
                  <a:srgbClr val="FFFF00"/>
                </a:solidFill>
              </a:rPr>
              <a:t>, take terrific punishment</a:t>
            </a:r>
            <a:endParaRPr lang="en-US" sz="27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0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86</Words>
  <Application>Microsoft Macintosh PowerPoint</Application>
  <PresentationFormat>On-screen Show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JUTLAND. </vt:lpstr>
      <vt:lpstr>PowerPoint Presentation</vt:lpstr>
      <vt:lpstr>PowerPoint Presentation</vt:lpstr>
      <vt:lpstr>HOW LARGE WAS JUTLAND? - 249 ships of war  - 28 British &amp; 16 German dreadnoughts  - 96,000 sailors</vt:lpstr>
      <vt:lpstr>THE CHAPTERS OF THE BATTLE - 1.The Battle-cruiser action running south - 2. The Battle-cruisers lead Scheer to Jellicoe - 3. The British Fleet deployment - 4. The British Turn Away - 5. The Night Actions</vt:lpstr>
      <vt:lpstr>1. BATTLE CRUISER ACTION - Beatty: 6 ship Battle-cruiser Fleet &amp; 4  15” battleships - Hipper: 5 battle-cruisers</vt:lpstr>
      <vt:lpstr>1.BATTLE CRUISER ACTION - British lose 2 battle-cruisers (HMS Indefatigable and Queen   Mary at 16:01 and 16:26.  - More than 2,000 dead. Only 3 officers and 9 ratings survive the  massive magazine explosions</vt:lpstr>
      <vt:lpstr>1.BATTLE CRUISER ACTION - Beatty’s forces spot main German battle fleet  coming north to spring the trap and turn around</vt:lpstr>
      <vt:lpstr>2.BEATTY LEADS SCHEER TO JELLICOE - Beatty succesfully leads the German main fleet to Jellicoe’s fleet coming south.  - His ships, especially HMS Warspite, take terrific punishment</vt:lpstr>
      <vt:lpstr>3.THE DEPLOYMENT - Jellicoe re-structures 24 dreadnoughts into a battle line  able to bring all guns to bear - Does not know where the German main fleet is and  visibility is very bad</vt:lpstr>
      <vt:lpstr>3.THE DEPLOYMENT - Jellicoe bends the line south catching the  Germans inside the fire of almost 200 guns - The German ships take huge punishment but  manage to turn away and then come back</vt:lpstr>
      <vt:lpstr>4.THE TURN AWAY - The two battle lines parallel each other. The only hope of  getting away is for a suicidal torpedo attack on the british line. - Jellicoe turns his ships away. His ships and the torpedos  would not meet at high speed and the stern profile but  smaller than a  broadside. - Admiral Scheer’s tactic worked. Jellicoe lost contact.</vt:lpstr>
      <vt:lpstr>5.THE NIGHT ACTIONS-  - The Germans have to break through Jellicoe’s ships  to get to the safety of their harbours. -  Scheer knows from intercepted signals that the gap between the dreadnoughts and the rear destroyer screens is the weak spot</vt:lpstr>
      <vt:lpstr>5.THE NIGHT ACTIONS-  - There are 7 savage – but unsuccesful - night  engagements between 1,000 ton british destroyers  and 20,000 German dreadnoughts - Jellicoe is informed of these by local commanders  nor by the Admiralty of the intelligence showing that  Scheer has chosen the short route home.  </vt:lpstr>
      <vt:lpstr>LOSSES HEAVIER FOR THE BRITISH - 5,672 British and 2,115 German sailors killed -  Four Admirals killed in action</vt:lpstr>
      <vt:lpstr>THE GERMAN REVOLUTION - After Jutland the fleet only sortied once -  Morale collapsed and the navy mutinied   - Germany fell into a larger political revolution</vt:lpstr>
      <vt:lpstr>JUTLAND’S OUTCOME - The Royal Navy maintained surface control - The submarine peril was defeated  - Absence of annihilation encouraged reform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JUTLAND. </dc:title>
  <dc:creator>Nick Jellicoe</dc:creator>
  <cp:lastModifiedBy>Nick Jellicoe</cp:lastModifiedBy>
  <cp:revision>14</cp:revision>
  <dcterms:created xsi:type="dcterms:W3CDTF">2015-10-27T09:52:41Z</dcterms:created>
  <dcterms:modified xsi:type="dcterms:W3CDTF">2015-10-27T12:23:29Z</dcterms:modified>
</cp:coreProperties>
</file>